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288000" cy="10287000"/>
  <p:notesSz cx="6858000" cy="9144000"/>
  <p:embeddedFontLst>
    <p:embeddedFont>
      <p:font typeface="Bebas Neue Bold" charset="1" panose="020B0606020202050201"/>
      <p:regular r:id="rId16"/>
    </p:embeddedFont>
    <p:embeddedFont>
      <p:font typeface="Montserrat Bold" charset="1" panose="00000800000000000000"/>
      <p:regular r:id="rId17"/>
    </p:embeddedFont>
    <p:embeddedFont>
      <p:font typeface="Etna Sans Serif" charset="1" panose="02000600000000000000"/>
      <p:regular r:id="rId18"/>
    </p:embeddedFont>
    <p:embeddedFont>
      <p:font typeface="Horta" charset="1" panose="020C0706030708060507"/>
      <p:regular r:id="rId19"/>
    </p:embeddedFont>
    <p:embeddedFont>
      <p:font typeface="Quicksand Bold" charset="1" panose="00000000000000000000"/>
      <p:regular r:id="rId20"/>
    </p:embeddedFont>
    <p:embeddedFont>
      <p:font typeface="Cormorant Garamond Bold" charset="1" panose="00000800000000000000"/>
      <p:regular r:id="rId21"/>
    </p:embeddedFont>
    <p:embeddedFont>
      <p:font typeface="Quicksand" charset="1" panose="00000000000000000000"/>
      <p:regular r:id="rId22"/>
    </p:embeddedFont>
    <p:embeddedFont>
      <p:font typeface="Montserrat" charset="1" panose="00000500000000000000"/>
      <p:regular r:id="rId23"/>
    </p:embeddedFont>
    <p:embeddedFont>
      <p:font typeface="Cormorant Garamond Bold Italics" charset="1" panose="0000080000000000000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jpe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1.png" Type="http://schemas.openxmlformats.org/officeDocument/2006/relationships/image"/><Relationship Id="rId4" Target="../media/image2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1.png" Type="http://schemas.openxmlformats.org/officeDocument/2006/relationships/image"/><Relationship Id="rId4" Target="../media/image2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1.png" Type="http://schemas.openxmlformats.org/officeDocument/2006/relationships/image"/><Relationship Id="rId4" Target="../media/image2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1.png" Type="http://schemas.openxmlformats.org/officeDocument/2006/relationships/image"/><Relationship Id="rId4" Target="../media/image2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1.png" Type="http://schemas.openxmlformats.org/officeDocument/2006/relationships/image"/><Relationship Id="rId4" Target="../media/image2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1.png" Type="http://schemas.openxmlformats.org/officeDocument/2006/relationships/image"/><Relationship Id="rId4" Target="../media/image2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1.png" Type="http://schemas.openxmlformats.org/officeDocument/2006/relationships/image"/><Relationship Id="rId4" Target="../media/image2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1.png" Type="http://schemas.openxmlformats.org/officeDocument/2006/relationships/image"/><Relationship Id="rId4" Target="../media/image2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1.png" Type="http://schemas.openxmlformats.org/officeDocument/2006/relationships/image"/><Relationship Id="rId4" Target="../media/image2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8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9158735" y="990600"/>
            <a:ext cx="8114971" cy="0"/>
          </a:xfrm>
          <a:prstGeom prst="line">
            <a:avLst/>
          </a:prstGeom>
          <a:ln cap="flat" w="76200">
            <a:solidFill>
              <a:srgbClr val="0F46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>
            <a:off x="1043764" y="9296400"/>
            <a:ext cx="8114971" cy="0"/>
          </a:xfrm>
          <a:prstGeom prst="line">
            <a:avLst/>
          </a:prstGeom>
          <a:ln cap="flat" w="76200">
            <a:solidFill>
              <a:srgbClr val="0F46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9618706" y="9037492"/>
            <a:ext cx="2968854" cy="441617"/>
          </a:xfrm>
          <a:custGeom>
            <a:avLst/>
            <a:gdLst/>
            <a:ahLst/>
            <a:cxnLst/>
            <a:rect r="r" b="b" t="t" l="l"/>
            <a:pathLst>
              <a:path h="441617" w="2968854">
                <a:moveTo>
                  <a:pt x="0" y="0"/>
                </a:moveTo>
                <a:lnTo>
                  <a:pt x="2968854" y="0"/>
                </a:lnTo>
                <a:lnTo>
                  <a:pt x="2968854" y="441616"/>
                </a:lnTo>
                <a:lnTo>
                  <a:pt x="0" y="4416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5646742" y="807892"/>
            <a:ext cx="2968854" cy="441617"/>
          </a:xfrm>
          <a:custGeom>
            <a:avLst/>
            <a:gdLst/>
            <a:ahLst/>
            <a:cxnLst/>
            <a:rect r="r" b="b" t="t" l="l"/>
            <a:pathLst>
              <a:path h="441617" w="2968854">
                <a:moveTo>
                  <a:pt x="0" y="0"/>
                </a:moveTo>
                <a:lnTo>
                  <a:pt x="2968854" y="0"/>
                </a:lnTo>
                <a:lnTo>
                  <a:pt x="2968854" y="441616"/>
                </a:lnTo>
                <a:lnTo>
                  <a:pt x="0" y="4416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38777" r="0" b="-38777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4937629" y="5440147"/>
            <a:ext cx="7355932" cy="220678"/>
          </a:xfrm>
          <a:custGeom>
            <a:avLst/>
            <a:gdLst/>
            <a:ahLst/>
            <a:cxnLst/>
            <a:rect r="r" b="b" t="t" l="l"/>
            <a:pathLst>
              <a:path h="220678" w="7355932">
                <a:moveTo>
                  <a:pt x="0" y="0"/>
                </a:moveTo>
                <a:lnTo>
                  <a:pt x="7355933" y="0"/>
                </a:lnTo>
                <a:lnTo>
                  <a:pt x="7355933" y="220678"/>
                </a:lnTo>
                <a:lnTo>
                  <a:pt x="0" y="2206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71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880859" y="3268917"/>
            <a:ext cx="14081693" cy="2197084"/>
            <a:chOff x="0" y="0"/>
            <a:chExt cx="18775591" cy="2929446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1812857" y="-123825"/>
              <a:ext cx="13967802" cy="139676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783"/>
                </a:lnSpc>
              </a:pPr>
              <a:r>
                <a:rPr lang="en-US" b="true" sz="6273" spc="313">
                  <a:solidFill>
                    <a:srgbClr val="2C4C8A"/>
                  </a:solidFill>
                  <a:latin typeface="Bebas Neue Bold"/>
                  <a:ea typeface="Bebas Neue Bold"/>
                  <a:cs typeface="Bebas Neue Bold"/>
                  <a:sym typeface="Bebas Neue Bold"/>
                </a:rPr>
                <a:t>A National Level Competition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660519" y="1424130"/>
              <a:ext cx="13999125" cy="13338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294"/>
                </a:lnSpc>
              </a:pPr>
              <a:r>
                <a:rPr lang="en-US" b="true" sz="7367" spc="1142">
                  <a:solidFill>
                    <a:srgbClr val="FF914D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&lt;INNOVATION 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1064877"/>
              <a:ext cx="2246918" cy="10129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880"/>
                </a:lnSpc>
                <a:spcBef>
                  <a:spcPct val="0"/>
                </a:spcBef>
              </a:pPr>
              <a:r>
                <a:rPr lang="en-US" sz="5345">
                  <a:solidFill>
                    <a:srgbClr val="F7C88A"/>
                  </a:solidFill>
                  <a:latin typeface="Etna Sans Serif"/>
                  <a:ea typeface="Etna Sans Serif"/>
                  <a:cs typeface="Etna Sans Serif"/>
                  <a:sym typeface="Etna Sans Serif"/>
                </a:rPr>
                <a:t>The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13222850" y="1184262"/>
              <a:ext cx="5552740" cy="17451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437"/>
                </a:lnSpc>
              </a:pPr>
              <a:r>
                <a:rPr lang="en-US" sz="9437" spc="471">
                  <a:solidFill>
                    <a:srgbClr val="08020C"/>
                  </a:solidFill>
                  <a:latin typeface="Horta"/>
                  <a:ea typeface="Horta"/>
                  <a:cs typeface="Horta"/>
                  <a:sym typeface="Horta"/>
                </a:rPr>
                <a:t>Arcade</a:t>
              </a: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2579519" y="5946612"/>
            <a:ext cx="12891932" cy="8378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844"/>
              </a:lnSpc>
              <a:spcBef>
                <a:spcPct val="0"/>
              </a:spcBef>
            </a:pPr>
            <a:r>
              <a:rPr lang="en-US" b="true" sz="4889">
                <a:solidFill>
                  <a:srgbClr val="7F3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PAPER  Presentation 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5689257" y="7600291"/>
            <a:ext cx="6988496" cy="5298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397"/>
              </a:lnSpc>
              <a:spcBef>
                <a:spcPct val="0"/>
              </a:spcBef>
            </a:pPr>
            <a:r>
              <a:rPr lang="en-US" b="true" sz="3141">
                <a:solidFill>
                  <a:srgbClr val="2C4C8A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11 March, 2025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4820149" y="9731998"/>
            <a:ext cx="8647703" cy="4472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97"/>
              </a:lnSpc>
              <a:spcBef>
                <a:spcPct val="0"/>
              </a:spcBef>
            </a:pPr>
            <a:r>
              <a:rPr lang="en-US" b="true" sz="2641">
                <a:solidFill>
                  <a:srgbClr val="2C4C8A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https://nit.edu.in/innovation-arcade/</a:t>
            </a:r>
          </a:p>
        </p:txBody>
      </p:sp>
      <p:sp>
        <p:nvSpPr>
          <p:cNvPr name="AutoShape 16" id="16"/>
          <p:cNvSpPr/>
          <p:nvPr/>
        </p:nvSpPr>
        <p:spPr>
          <a:xfrm>
            <a:off x="9201250" y="851422"/>
            <a:ext cx="8114971" cy="0"/>
          </a:xfrm>
          <a:prstGeom prst="line">
            <a:avLst/>
          </a:prstGeom>
          <a:ln cap="flat" w="76200">
            <a:solidFill>
              <a:srgbClr val="0F46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7" id="17"/>
          <p:cNvSpPr/>
          <p:nvPr/>
        </p:nvSpPr>
        <p:spPr>
          <a:xfrm flipH="false" flipV="false" rot="0">
            <a:off x="5689257" y="668714"/>
            <a:ext cx="2968854" cy="441617"/>
          </a:xfrm>
          <a:custGeom>
            <a:avLst/>
            <a:gdLst/>
            <a:ahLst/>
            <a:cxnLst/>
            <a:rect r="r" b="b" t="t" l="l"/>
            <a:pathLst>
              <a:path h="441617" w="2968854">
                <a:moveTo>
                  <a:pt x="0" y="0"/>
                </a:moveTo>
                <a:lnTo>
                  <a:pt x="2968853" y="0"/>
                </a:lnTo>
                <a:lnTo>
                  <a:pt x="2968853" y="441617"/>
                </a:lnTo>
                <a:lnTo>
                  <a:pt x="0" y="4416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18" id="18"/>
          <p:cNvSpPr/>
          <p:nvPr/>
        </p:nvSpPr>
        <p:spPr>
          <a:xfrm>
            <a:off x="749766" y="9389209"/>
            <a:ext cx="8114971" cy="0"/>
          </a:xfrm>
          <a:prstGeom prst="line">
            <a:avLst/>
          </a:prstGeom>
          <a:ln cap="flat" w="76200">
            <a:solidFill>
              <a:srgbClr val="0F46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9" id="19"/>
          <p:cNvSpPr/>
          <p:nvPr/>
        </p:nvSpPr>
        <p:spPr>
          <a:xfrm flipH="false" flipV="false" rot="0">
            <a:off x="9324708" y="9130301"/>
            <a:ext cx="2968854" cy="441617"/>
          </a:xfrm>
          <a:custGeom>
            <a:avLst/>
            <a:gdLst/>
            <a:ahLst/>
            <a:cxnLst/>
            <a:rect r="r" b="b" t="t" l="l"/>
            <a:pathLst>
              <a:path h="441617" w="2968854">
                <a:moveTo>
                  <a:pt x="0" y="0"/>
                </a:moveTo>
                <a:lnTo>
                  <a:pt x="2968854" y="0"/>
                </a:lnTo>
                <a:lnTo>
                  <a:pt x="2968854" y="441617"/>
                </a:lnTo>
                <a:lnTo>
                  <a:pt x="0" y="4416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8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777" r="0" b="-38777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442710" y="3369664"/>
            <a:ext cx="11402580" cy="31857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6009"/>
              </a:lnSpc>
              <a:spcBef>
                <a:spcPct val="0"/>
              </a:spcBef>
            </a:pPr>
            <a:r>
              <a:rPr lang="en-US" b="true" sz="18577" i="true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Thank you</a:t>
            </a:r>
          </a:p>
        </p:txBody>
      </p:sp>
      <p:sp>
        <p:nvSpPr>
          <p:cNvPr name="AutoShape 4" id="4"/>
          <p:cNvSpPr/>
          <p:nvPr/>
        </p:nvSpPr>
        <p:spPr>
          <a:xfrm>
            <a:off x="5897880" y="2215083"/>
            <a:ext cx="6492240" cy="0"/>
          </a:xfrm>
          <a:prstGeom prst="line">
            <a:avLst/>
          </a:prstGeom>
          <a:ln cap="flat" w="76200">
            <a:solidFill>
              <a:srgbClr val="0F46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8304001" y="1116666"/>
            <a:ext cx="1679997" cy="249900"/>
          </a:xfrm>
          <a:custGeom>
            <a:avLst/>
            <a:gdLst/>
            <a:ahLst/>
            <a:cxnLst/>
            <a:rect r="r" b="b" t="t" l="l"/>
            <a:pathLst>
              <a:path h="249900" w="1679997">
                <a:moveTo>
                  <a:pt x="0" y="0"/>
                </a:moveTo>
                <a:lnTo>
                  <a:pt x="1679998" y="0"/>
                </a:lnTo>
                <a:lnTo>
                  <a:pt x="1679998" y="249899"/>
                </a:lnTo>
                <a:lnTo>
                  <a:pt x="0" y="2498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6" id="6"/>
          <p:cNvSpPr/>
          <p:nvPr/>
        </p:nvSpPr>
        <p:spPr>
          <a:xfrm>
            <a:off x="5897880" y="8159883"/>
            <a:ext cx="6492240" cy="0"/>
          </a:xfrm>
          <a:prstGeom prst="line">
            <a:avLst/>
          </a:prstGeom>
          <a:ln cap="flat" w="76200">
            <a:solidFill>
              <a:srgbClr val="0F46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7" id="7"/>
          <p:cNvSpPr/>
          <p:nvPr/>
        </p:nvSpPr>
        <p:spPr>
          <a:xfrm flipH="false" flipV="false" rot="0">
            <a:off x="8304001" y="9008400"/>
            <a:ext cx="1679997" cy="249900"/>
          </a:xfrm>
          <a:custGeom>
            <a:avLst/>
            <a:gdLst/>
            <a:ahLst/>
            <a:cxnLst/>
            <a:rect r="r" b="b" t="t" l="l"/>
            <a:pathLst>
              <a:path h="249900" w="1679997">
                <a:moveTo>
                  <a:pt x="0" y="0"/>
                </a:moveTo>
                <a:lnTo>
                  <a:pt x="1679998" y="0"/>
                </a:lnTo>
                <a:lnTo>
                  <a:pt x="1679998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8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777" r="0" b="-38777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530966" y="2849159"/>
            <a:ext cx="12175481" cy="1192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746"/>
              </a:lnSpc>
              <a:spcBef>
                <a:spcPct val="0"/>
              </a:spcBef>
            </a:pPr>
            <a:r>
              <a:rPr lang="en-US" b="true" sz="6961">
                <a:solidFill>
                  <a:srgbClr val="0F4662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Paper Title</a:t>
            </a:r>
          </a:p>
        </p:txBody>
      </p:sp>
      <p:sp>
        <p:nvSpPr>
          <p:cNvPr name="AutoShape 4" id="4"/>
          <p:cNvSpPr/>
          <p:nvPr/>
        </p:nvSpPr>
        <p:spPr>
          <a:xfrm>
            <a:off x="9158735" y="990600"/>
            <a:ext cx="8114971" cy="0"/>
          </a:xfrm>
          <a:prstGeom prst="line">
            <a:avLst/>
          </a:prstGeom>
          <a:ln cap="flat" w="76200">
            <a:solidFill>
              <a:srgbClr val="0F46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" id="5"/>
          <p:cNvSpPr/>
          <p:nvPr/>
        </p:nvSpPr>
        <p:spPr>
          <a:xfrm>
            <a:off x="1043764" y="9296400"/>
            <a:ext cx="8114971" cy="0"/>
          </a:xfrm>
          <a:prstGeom prst="line">
            <a:avLst/>
          </a:prstGeom>
          <a:ln cap="flat" w="76200">
            <a:solidFill>
              <a:srgbClr val="0F46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9618706" y="9037492"/>
            <a:ext cx="2968854" cy="441617"/>
          </a:xfrm>
          <a:custGeom>
            <a:avLst/>
            <a:gdLst/>
            <a:ahLst/>
            <a:cxnLst/>
            <a:rect r="r" b="b" t="t" l="l"/>
            <a:pathLst>
              <a:path h="441617" w="2968854">
                <a:moveTo>
                  <a:pt x="0" y="0"/>
                </a:moveTo>
                <a:lnTo>
                  <a:pt x="2968854" y="0"/>
                </a:lnTo>
                <a:lnTo>
                  <a:pt x="2968854" y="441616"/>
                </a:lnTo>
                <a:lnTo>
                  <a:pt x="0" y="4416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3322179" y="4975359"/>
            <a:ext cx="3808990" cy="5641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604"/>
              </a:lnSpc>
              <a:spcBef>
                <a:spcPct val="0"/>
              </a:spcBef>
            </a:pPr>
            <a:r>
              <a:rPr lang="en-US" b="true" sz="3289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Members Name:-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322179" y="1967581"/>
            <a:ext cx="11643643" cy="5298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397"/>
              </a:lnSpc>
              <a:spcBef>
                <a:spcPct val="0"/>
              </a:spcBef>
            </a:pPr>
            <a:r>
              <a:rPr lang="en-US" sz="314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Prepared by group 1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5646742" y="807892"/>
            <a:ext cx="2968854" cy="441617"/>
          </a:xfrm>
          <a:custGeom>
            <a:avLst/>
            <a:gdLst/>
            <a:ahLst/>
            <a:cxnLst/>
            <a:rect r="r" b="b" t="t" l="l"/>
            <a:pathLst>
              <a:path h="441617" w="2968854">
                <a:moveTo>
                  <a:pt x="0" y="0"/>
                </a:moveTo>
                <a:lnTo>
                  <a:pt x="2968854" y="0"/>
                </a:lnTo>
                <a:lnTo>
                  <a:pt x="2968854" y="441616"/>
                </a:lnTo>
                <a:lnTo>
                  <a:pt x="0" y="4416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7131169" y="5004278"/>
            <a:ext cx="6988496" cy="21874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97"/>
              </a:lnSpc>
            </a:pPr>
            <a:r>
              <a:rPr lang="en-US" sz="3141" b="true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1.      </a:t>
            </a:r>
          </a:p>
          <a:p>
            <a:pPr algn="l">
              <a:lnSpc>
                <a:spcPts val="4397"/>
              </a:lnSpc>
            </a:pPr>
            <a:r>
              <a:rPr lang="en-US" sz="3141" b="true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2.     </a:t>
            </a:r>
          </a:p>
          <a:p>
            <a:pPr algn="l">
              <a:lnSpc>
                <a:spcPts val="4397"/>
              </a:lnSpc>
            </a:pPr>
            <a:r>
              <a:rPr lang="en-US" sz="3141" b="true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3.     </a:t>
            </a:r>
          </a:p>
          <a:p>
            <a:pPr algn="l">
              <a:lnSpc>
                <a:spcPts val="4397"/>
              </a:lnSpc>
            </a:pPr>
            <a:r>
              <a:rPr lang="en-US" b="true" sz="3141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4.    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4820149" y="9731998"/>
            <a:ext cx="8647703" cy="4472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97"/>
              </a:lnSpc>
              <a:spcBef>
                <a:spcPct val="0"/>
              </a:spcBef>
            </a:pPr>
            <a:r>
              <a:rPr lang="en-US" b="true" sz="2641">
                <a:solidFill>
                  <a:srgbClr val="2C4C8A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https://nit.edu.in/innovation-arcade/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8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777" r="0" b="-38777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624099" y="1358594"/>
            <a:ext cx="4022643" cy="9458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712"/>
              </a:lnSpc>
              <a:spcBef>
                <a:spcPct val="0"/>
              </a:spcBef>
            </a:pPr>
            <a:r>
              <a:rPr lang="en-US" b="true" sz="5509" spc="473">
                <a:solidFill>
                  <a:srgbClr val="0F4662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Abstract</a:t>
            </a:r>
          </a:p>
        </p:txBody>
      </p:sp>
      <p:sp>
        <p:nvSpPr>
          <p:cNvPr name="AutoShape 4" id="4"/>
          <p:cNvSpPr/>
          <p:nvPr/>
        </p:nvSpPr>
        <p:spPr>
          <a:xfrm>
            <a:off x="9158735" y="990600"/>
            <a:ext cx="8114971" cy="0"/>
          </a:xfrm>
          <a:prstGeom prst="line">
            <a:avLst/>
          </a:prstGeom>
          <a:ln cap="flat" w="76200">
            <a:solidFill>
              <a:srgbClr val="0F46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" id="5"/>
          <p:cNvSpPr/>
          <p:nvPr/>
        </p:nvSpPr>
        <p:spPr>
          <a:xfrm>
            <a:off x="1043764" y="9296400"/>
            <a:ext cx="8114971" cy="0"/>
          </a:xfrm>
          <a:prstGeom prst="line">
            <a:avLst/>
          </a:prstGeom>
          <a:ln cap="flat" w="76200">
            <a:solidFill>
              <a:srgbClr val="0F46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9618706" y="9037492"/>
            <a:ext cx="2968854" cy="441617"/>
          </a:xfrm>
          <a:custGeom>
            <a:avLst/>
            <a:gdLst/>
            <a:ahLst/>
            <a:cxnLst/>
            <a:rect r="r" b="b" t="t" l="l"/>
            <a:pathLst>
              <a:path h="441617" w="2968854">
                <a:moveTo>
                  <a:pt x="0" y="0"/>
                </a:moveTo>
                <a:lnTo>
                  <a:pt x="2968854" y="0"/>
                </a:lnTo>
                <a:lnTo>
                  <a:pt x="2968854" y="441616"/>
                </a:lnTo>
                <a:lnTo>
                  <a:pt x="0" y="4416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5646742" y="807892"/>
            <a:ext cx="2968854" cy="441617"/>
          </a:xfrm>
          <a:custGeom>
            <a:avLst/>
            <a:gdLst/>
            <a:ahLst/>
            <a:cxnLst/>
            <a:rect r="r" b="b" t="t" l="l"/>
            <a:pathLst>
              <a:path h="441617" w="2968854">
                <a:moveTo>
                  <a:pt x="0" y="0"/>
                </a:moveTo>
                <a:lnTo>
                  <a:pt x="2968854" y="0"/>
                </a:lnTo>
                <a:lnTo>
                  <a:pt x="2968854" y="441616"/>
                </a:lnTo>
                <a:lnTo>
                  <a:pt x="0" y="4416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4820149" y="9731998"/>
            <a:ext cx="8647703" cy="4472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97"/>
              </a:lnSpc>
              <a:spcBef>
                <a:spcPct val="0"/>
              </a:spcBef>
            </a:pPr>
            <a:r>
              <a:rPr lang="en-US" b="true" sz="2641">
                <a:solidFill>
                  <a:srgbClr val="2C4C8A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https://nit.edu.in/innovation-arcade/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624099" y="2379908"/>
            <a:ext cx="15761617" cy="61691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90"/>
              </a:lnSpc>
            </a:pPr>
            <a:r>
              <a:rPr lang="en-US" sz="349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content of abstract</a:t>
            </a:r>
          </a:p>
          <a:p>
            <a:pPr algn="ctr">
              <a:lnSpc>
                <a:spcPts val="4890"/>
              </a:lnSpc>
            </a:pPr>
          </a:p>
          <a:p>
            <a:pPr algn="ctr">
              <a:lnSpc>
                <a:spcPts val="4890"/>
              </a:lnSpc>
            </a:pPr>
          </a:p>
          <a:p>
            <a:pPr algn="ctr">
              <a:lnSpc>
                <a:spcPts val="4890"/>
              </a:lnSpc>
            </a:pPr>
          </a:p>
          <a:p>
            <a:pPr algn="ctr">
              <a:lnSpc>
                <a:spcPts val="4890"/>
              </a:lnSpc>
            </a:pPr>
          </a:p>
          <a:p>
            <a:pPr algn="ctr">
              <a:lnSpc>
                <a:spcPts val="4890"/>
              </a:lnSpc>
            </a:pPr>
          </a:p>
          <a:p>
            <a:pPr algn="ctr">
              <a:lnSpc>
                <a:spcPts val="4890"/>
              </a:lnSpc>
            </a:pPr>
          </a:p>
          <a:p>
            <a:pPr algn="ctr">
              <a:lnSpc>
                <a:spcPts val="4890"/>
              </a:lnSpc>
            </a:pPr>
          </a:p>
          <a:p>
            <a:pPr algn="ctr">
              <a:lnSpc>
                <a:spcPts val="4890"/>
              </a:lnSpc>
            </a:pPr>
          </a:p>
          <a:p>
            <a:pPr algn="ctr">
              <a:lnSpc>
                <a:spcPts val="4890"/>
              </a:lnSpc>
            </a:pP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8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777" r="0" b="-38777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624099" y="1358594"/>
            <a:ext cx="5112979" cy="9458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712"/>
              </a:lnSpc>
              <a:spcBef>
                <a:spcPct val="0"/>
              </a:spcBef>
            </a:pPr>
            <a:r>
              <a:rPr lang="en-US" b="true" sz="5509" spc="473">
                <a:solidFill>
                  <a:srgbClr val="0F4662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Introduction</a:t>
            </a:r>
          </a:p>
        </p:txBody>
      </p:sp>
      <p:sp>
        <p:nvSpPr>
          <p:cNvPr name="AutoShape 4" id="4"/>
          <p:cNvSpPr/>
          <p:nvPr/>
        </p:nvSpPr>
        <p:spPr>
          <a:xfrm>
            <a:off x="9158735" y="990600"/>
            <a:ext cx="8114971" cy="0"/>
          </a:xfrm>
          <a:prstGeom prst="line">
            <a:avLst/>
          </a:prstGeom>
          <a:ln cap="flat" w="76200">
            <a:solidFill>
              <a:srgbClr val="0F46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" id="5"/>
          <p:cNvSpPr/>
          <p:nvPr/>
        </p:nvSpPr>
        <p:spPr>
          <a:xfrm>
            <a:off x="1043764" y="9296400"/>
            <a:ext cx="8114971" cy="0"/>
          </a:xfrm>
          <a:prstGeom prst="line">
            <a:avLst/>
          </a:prstGeom>
          <a:ln cap="flat" w="76200">
            <a:solidFill>
              <a:srgbClr val="0F46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9618706" y="9037492"/>
            <a:ext cx="2968854" cy="441617"/>
          </a:xfrm>
          <a:custGeom>
            <a:avLst/>
            <a:gdLst/>
            <a:ahLst/>
            <a:cxnLst/>
            <a:rect r="r" b="b" t="t" l="l"/>
            <a:pathLst>
              <a:path h="441617" w="2968854">
                <a:moveTo>
                  <a:pt x="0" y="0"/>
                </a:moveTo>
                <a:lnTo>
                  <a:pt x="2968854" y="0"/>
                </a:lnTo>
                <a:lnTo>
                  <a:pt x="2968854" y="441616"/>
                </a:lnTo>
                <a:lnTo>
                  <a:pt x="0" y="4416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5646742" y="807892"/>
            <a:ext cx="2968854" cy="441617"/>
          </a:xfrm>
          <a:custGeom>
            <a:avLst/>
            <a:gdLst/>
            <a:ahLst/>
            <a:cxnLst/>
            <a:rect r="r" b="b" t="t" l="l"/>
            <a:pathLst>
              <a:path h="441617" w="2968854">
                <a:moveTo>
                  <a:pt x="0" y="0"/>
                </a:moveTo>
                <a:lnTo>
                  <a:pt x="2968854" y="0"/>
                </a:lnTo>
                <a:lnTo>
                  <a:pt x="2968854" y="441616"/>
                </a:lnTo>
                <a:lnTo>
                  <a:pt x="0" y="4416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4820149" y="9731998"/>
            <a:ext cx="8647703" cy="4472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97"/>
              </a:lnSpc>
              <a:spcBef>
                <a:spcPct val="0"/>
              </a:spcBef>
            </a:pPr>
            <a:r>
              <a:rPr lang="en-US" b="true" sz="2641">
                <a:solidFill>
                  <a:srgbClr val="2C4C8A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https://nit.edu.in/innovation-arcade/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624099" y="2379908"/>
            <a:ext cx="15761617" cy="55500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890"/>
              </a:lnSpc>
            </a:pPr>
            <a:r>
              <a:rPr lang="en-US" sz="349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Content of introduction</a:t>
            </a:r>
          </a:p>
          <a:p>
            <a:pPr algn="just">
              <a:lnSpc>
                <a:spcPts val="4890"/>
              </a:lnSpc>
            </a:pPr>
          </a:p>
          <a:p>
            <a:pPr algn="just">
              <a:lnSpc>
                <a:spcPts val="4890"/>
              </a:lnSpc>
            </a:pPr>
          </a:p>
          <a:p>
            <a:pPr algn="just">
              <a:lnSpc>
                <a:spcPts val="4890"/>
              </a:lnSpc>
            </a:pPr>
          </a:p>
          <a:p>
            <a:pPr algn="just">
              <a:lnSpc>
                <a:spcPts val="4890"/>
              </a:lnSpc>
            </a:pPr>
          </a:p>
          <a:p>
            <a:pPr algn="just">
              <a:lnSpc>
                <a:spcPts val="4890"/>
              </a:lnSpc>
            </a:pPr>
          </a:p>
          <a:p>
            <a:pPr algn="just">
              <a:lnSpc>
                <a:spcPts val="4890"/>
              </a:lnSpc>
            </a:pPr>
          </a:p>
          <a:p>
            <a:pPr algn="just">
              <a:lnSpc>
                <a:spcPts val="4890"/>
              </a:lnSpc>
            </a:pPr>
          </a:p>
          <a:p>
            <a:pPr algn="just">
              <a:lnSpc>
                <a:spcPts val="4890"/>
              </a:lnSpc>
            </a:pP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8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777" r="0" b="-38777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624099" y="1358594"/>
            <a:ext cx="5033969" cy="9458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712"/>
              </a:lnSpc>
              <a:spcBef>
                <a:spcPct val="0"/>
              </a:spcBef>
            </a:pPr>
            <a:r>
              <a:rPr lang="en-US" b="true" sz="5509" spc="473">
                <a:solidFill>
                  <a:srgbClr val="0F4662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Methodology</a:t>
            </a:r>
          </a:p>
        </p:txBody>
      </p:sp>
      <p:sp>
        <p:nvSpPr>
          <p:cNvPr name="AutoShape 4" id="4"/>
          <p:cNvSpPr/>
          <p:nvPr/>
        </p:nvSpPr>
        <p:spPr>
          <a:xfrm>
            <a:off x="9158735" y="990600"/>
            <a:ext cx="8114971" cy="0"/>
          </a:xfrm>
          <a:prstGeom prst="line">
            <a:avLst/>
          </a:prstGeom>
          <a:ln cap="flat" w="76200">
            <a:solidFill>
              <a:srgbClr val="0F46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" id="5"/>
          <p:cNvSpPr/>
          <p:nvPr/>
        </p:nvSpPr>
        <p:spPr>
          <a:xfrm>
            <a:off x="1043764" y="9296400"/>
            <a:ext cx="8114971" cy="0"/>
          </a:xfrm>
          <a:prstGeom prst="line">
            <a:avLst/>
          </a:prstGeom>
          <a:ln cap="flat" w="76200">
            <a:solidFill>
              <a:srgbClr val="0F46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9618706" y="9037492"/>
            <a:ext cx="2968854" cy="441617"/>
          </a:xfrm>
          <a:custGeom>
            <a:avLst/>
            <a:gdLst/>
            <a:ahLst/>
            <a:cxnLst/>
            <a:rect r="r" b="b" t="t" l="l"/>
            <a:pathLst>
              <a:path h="441617" w="2968854">
                <a:moveTo>
                  <a:pt x="0" y="0"/>
                </a:moveTo>
                <a:lnTo>
                  <a:pt x="2968854" y="0"/>
                </a:lnTo>
                <a:lnTo>
                  <a:pt x="2968854" y="441616"/>
                </a:lnTo>
                <a:lnTo>
                  <a:pt x="0" y="4416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5646742" y="807892"/>
            <a:ext cx="2968854" cy="441617"/>
          </a:xfrm>
          <a:custGeom>
            <a:avLst/>
            <a:gdLst/>
            <a:ahLst/>
            <a:cxnLst/>
            <a:rect r="r" b="b" t="t" l="l"/>
            <a:pathLst>
              <a:path h="441617" w="2968854">
                <a:moveTo>
                  <a:pt x="0" y="0"/>
                </a:moveTo>
                <a:lnTo>
                  <a:pt x="2968854" y="0"/>
                </a:lnTo>
                <a:lnTo>
                  <a:pt x="2968854" y="441616"/>
                </a:lnTo>
                <a:lnTo>
                  <a:pt x="0" y="4416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4820149" y="9731998"/>
            <a:ext cx="8647703" cy="4472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97"/>
              </a:lnSpc>
              <a:spcBef>
                <a:spcPct val="0"/>
              </a:spcBef>
            </a:pPr>
            <a:r>
              <a:rPr lang="en-US" b="true" sz="2641">
                <a:solidFill>
                  <a:srgbClr val="2C4C8A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https://nit.edu.in/innovation-arcade/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624099" y="2389433"/>
            <a:ext cx="15439934" cy="65718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790"/>
              </a:lnSpc>
            </a:pPr>
            <a:r>
              <a:rPr lang="en-US" sz="342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Content of methodology</a:t>
            </a:r>
          </a:p>
          <a:p>
            <a:pPr algn="just">
              <a:lnSpc>
                <a:spcPts val="4790"/>
              </a:lnSpc>
            </a:pPr>
          </a:p>
          <a:p>
            <a:pPr algn="just">
              <a:lnSpc>
                <a:spcPts val="4790"/>
              </a:lnSpc>
            </a:pPr>
          </a:p>
          <a:p>
            <a:pPr algn="just">
              <a:lnSpc>
                <a:spcPts val="4790"/>
              </a:lnSpc>
            </a:pPr>
          </a:p>
          <a:p>
            <a:pPr algn="just">
              <a:lnSpc>
                <a:spcPts val="4790"/>
              </a:lnSpc>
            </a:pPr>
          </a:p>
          <a:p>
            <a:pPr algn="just">
              <a:lnSpc>
                <a:spcPts val="4790"/>
              </a:lnSpc>
            </a:pPr>
          </a:p>
          <a:p>
            <a:pPr algn="just">
              <a:lnSpc>
                <a:spcPts val="4790"/>
              </a:lnSpc>
            </a:pPr>
          </a:p>
          <a:p>
            <a:pPr algn="just">
              <a:lnSpc>
                <a:spcPts val="4790"/>
              </a:lnSpc>
            </a:pPr>
          </a:p>
          <a:p>
            <a:pPr algn="just">
              <a:lnSpc>
                <a:spcPts val="4790"/>
              </a:lnSpc>
            </a:pPr>
          </a:p>
          <a:p>
            <a:pPr algn="just">
              <a:lnSpc>
                <a:spcPts val="4790"/>
              </a:lnSpc>
            </a:pPr>
          </a:p>
          <a:p>
            <a:pPr algn="just">
              <a:lnSpc>
                <a:spcPts val="4790"/>
              </a:lnSpc>
            </a:pP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8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777" r="0" b="-38777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624099" y="1358594"/>
            <a:ext cx="4022643" cy="9458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712"/>
              </a:lnSpc>
              <a:spcBef>
                <a:spcPct val="0"/>
              </a:spcBef>
            </a:pPr>
            <a:r>
              <a:rPr lang="en-US" b="true" sz="5509" spc="473">
                <a:solidFill>
                  <a:srgbClr val="0F4662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Results</a:t>
            </a:r>
          </a:p>
        </p:txBody>
      </p:sp>
      <p:sp>
        <p:nvSpPr>
          <p:cNvPr name="AutoShape 4" id="4"/>
          <p:cNvSpPr/>
          <p:nvPr/>
        </p:nvSpPr>
        <p:spPr>
          <a:xfrm>
            <a:off x="9158735" y="990600"/>
            <a:ext cx="8114971" cy="0"/>
          </a:xfrm>
          <a:prstGeom prst="line">
            <a:avLst/>
          </a:prstGeom>
          <a:ln cap="flat" w="76200">
            <a:solidFill>
              <a:srgbClr val="0F46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" id="5"/>
          <p:cNvSpPr/>
          <p:nvPr/>
        </p:nvSpPr>
        <p:spPr>
          <a:xfrm>
            <a:off x="1043764" y="9296400"/>
            <a:ext cx="8114971" cy="0"/>
          </a:xfrm>
          <a:prstGeom prst="line">
            <a:avLst/>
          </a:prstGeom>
          <a:ln cap="flat" w="76200">
            <a:solidFill>
              <a:srgbClr val="0F46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9618706" y="9037492"/>
            <a:ext cx="2968854" cy="441617"/>
          </a:xfrm>
          <a:custGeom>
            <a:avLst/>
            <a:gdLst/>
            <a:ahLst/>
            <a:cxnLst/>
            <a:rect r="r" b="b" t="t" l="l"/>
            <a:pathLst>
              <a:path h="441617" w="2968854">
                <a:moveTo>
                  <a:pt x="0" y="0"/>
                </a:moveTo>
                <a:lnTo>
                  <a:pt x="2968854" y="0"/>
                </a:lnTo>
                <a:lnTo>
                  <a:pt x="2968854" y="441616"/>
                </a:lnTo>
                <a:lnTo>
                  <a:pt x="0" y="4416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5646742" y="807892"/>
            <a:ext cx="2968854" cy="441617"/>
          </a:xfrm>
          <a:custGeom>
            <a:avLst/>
            <a:gdLst/>
            <a:ahLst/>
            <a:cxnLst/>
            <a:rect r="r" b="b" t="t" l="l"/>
            <a:pathLst>
              <a:path h="441617" w="2968854">
                <a:moveTo>
                  <a:pt x="0" y="0"/>
                </a:moveTo>
                <a:lnTo>
                  <a:pt x="2968854" y="0"/>
                </a:lnTo>
                <a:lnTo>
                  <a:pt x="2968854" y="441616"/>
                </a:lnTo>
                <a:lnTo>
                  <a:pt x="0" y="4416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4820149" y="9731998"/>
            <a:ext cx="8647703" cy="4472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97"/>
              </a:lnSpc>
              <a:spcBef>
                <a:spcPct val="0"/>
              </a:spcBef>
            </a:pPr>
            <a:r>
              <a:rPr lang="en-US" b="true" sz="2641">
                <a:solidFill>
                  <a:srgbClr val="2C4C8A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https://nit.edu.in/innovation-arcade/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624099" y="2379908"/>
            <a:ext cx="15761617" cy="61691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90"/>
              </a:lnSpc>
            </a:pPr>
            <a:r>
              <a:rPr lang="en-US" sz="349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Add a little bit of body text</a:t>
            </a:r>
          </a:p>
          <a:p>
            <a:pPr algn="ctr">
              <a:lnSpc>
                <a:spcPts val="4890"/>
              </a:lnSpc>
            </a:pPr>
          </a:p>
          <a:p>
            <a:pPr algn="ctr">
              <a:lnSpc>
                <a:spcPts val="4890"/>
              </a:lnSpc>
            </a:pPr>
          </a:p>
          <a:p>
            <a:pPr algn="ctr">
              <a:lnSpc>
                <a:spcPts val="4890"/>
              </a:lnSpc>
            </a:pPr>
          </a:p>
          <a:p>
            <a:pPr algn="ctr">
              <a:lnSpc>
                <a:spcPts val="4890"/>
              </a:lnSpc>
            </a:pPr>
          </a:p>
          <a:p>
            <a:pPr algn="ctr">
              <a:lnSpc>
                <a:spcPts val="4890"/>
              </a:lnSpc>
            </a:pPr>
          </a:p>
          <a:p>
            <a:pPr algn="ctr">
              <a:lnSpc>
                <a:spcPts val="4890"/>
              </a:lnSpc>
            </a:pPr>
          </a:p>
          <a:p>
            <a:pPr algn="ctr">
              <a:lnSpc>
                <a:spcPts val="4890"/>
              </a:lnSpc>
            </a:pPr>
          </a:p>
          <a:p>
            <a:pPr algn="ctr">
              <a:lnSpc>
                <a:spcPts val="4890"/>
              </a:lnSpc>
            </a:pPr>
          </a:p>
          <a:p>
            <a:pPr algn="ctr">
              <a:lnSpc>
                <a:spcPts val="4890"/>
              </a:lnSpc>
            </a:pP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8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777" r="0" b="-38777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624099" y="1358594"/>
            <a:ext cx="4022643" cy="9458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712"/>
              </a:lnSpc>
              <a:spcBef>
                <a:spcPct val="0"/>
              </a:spcBef>
            </a:pPr>
            <a:r>
              <a:rPr lang="en-US" b="true" sz="5509" spc="473">
                <a:solidFill>
                  <a:srgbClr val="0F4662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Conclusion</a:t>
            </a:r>
          </a:p>
        </p:txBody>
      </p:sp>
      <p:sp>
        <p:nvSpPr>
          <p:cNvPr name="AutoShape 4" id="4"/>
          <p:cNvSpPr/>
          <p:nvPr/>
        </p:nvSpPr>
        <p:spPr>
          <a:xfrm>
            <a:off x="9158735" y="990600"/>
            <a:ext cx="8114971" cy="0"/>
          </a:xfrm>
          <a:prstGeom prst="line">
            <a:avLst/>
          </a:prstGeom>
          <a:ln cap="flat" w="76200">
            <a:solidFill>
              <a:srgbClr val="0F46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" id="5"/>
          <p:cNvSpPr/>
          <p:nvPr/>
        </p:nvSpPr>
        <p:spPr>
          <a:xfrm>
            <a:off x="1043764" y="9296400"/>
            <a:ext cx="8114971" cy="0"/>
          </a:xfrm>
          <a:prstGeom prst="line">
            <a:avLst/>
          </a:prstGeom>
          <a:ln cap="flat" w="76200">
            <a:solidFill>
              <a:srgbClr val="0F46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9618706" y="9037492"/>
            <a:ext cx="2968854" cy="441617"/>
          </a:xfrm>
          <a:custGeom>
            <a:avLst/>
            <a:gdLst/>
            <a:ahLst/>
            <a:cxnLst/>
            <a:rect r="r" b="b" t="t" l="l"/>
            <a:pathLst>
              <a:path h="441617" w="2968854">
                <a:moveTo>
                  <a:pt x="0" y="0"/>
                </a:moveTo>
                <a:lnTo>
                  <a:pt x="2968854" y="0"/>
                </a:lnTo>
                <a:lnTo>
                  <a:pt x="2968854" y="441616"/>
                </a:lnTo>
                <a:lnTo>
                  <a:pt x="0" y="4416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5646742" y="807892"/>
            <a:ext cx="2968854" cy="441617"/>
          </a:xfrm>
          <a:custGeom>
            <a:avLst/>
            <a:gdLst/>
            <a:ahLst/>
            <a:cxnLst/>
            <a:rect r="r" b="b" t="t" l="l"/>
            <a:pathLst>
              <a:path h="441617" w="2968854">
                <a:moveTo>
                  <a:pt x="0" y="0"/>
                </a:moveTo>
                <a:lnTo>
                  <a:pt x="2968854" y="0"/>
                </a:lnTo>
                <a:lnTo>
                  <a:pt x="2968854" y="441616"/>
                </a:lnTo>
                <a:lnTo>
                  <a:pt x="0" y="4416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4820149" y="9731998"/>
            <a:ext cx="8647703" cy="4472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97"/>
              </a:lnSpc>
              <a:spcBef>
                <a:spcPct val="0"/>
              </a:spcBef>
            </a:pPr>
            <a:r>
              <a:rPr lang="en-US" b="true" sz="2641">
                <a:solidFill>
                  <a:srgbClr val="2C4C8A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https://nit.edu.in/innovation-arcade/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624099" y="2379908"/>
            <a:ext cx="15761617" cy="61691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90"/>
              </a:lnSpc>
            </a:pPr>
            <a:r>
              <a:rPr lang="en-US" sz="349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Content of conclusion</a:t>
            </a:r>
          </a:p>
          <a:p>
            <a:pPr algn="l">
              <a:lnSpc>
                <a:spcPts val="4890"/>
              </a:lnSpc>
            </a:pPr>
          </a:p>
          <a:p>
            <a:pPr algn="l">
              <a:lnSpc>
                <a:spcPts val="4890"/>
              </a:lnSpc>
            </a:pPr>
          </a:p>
          <a:p>
            <a:pPr algn="l">
              <a:lnSpc>
                <a:spcPts val="4890"/>
              </a:lnSpc>
            </a:pPr>
          </a:p>
          <a:p>
            <a:pPr algn="l">
              <a:lnSpc>
                <a:spcPts val="4890"/>
              </a:lnSpc>
            </a:pPr>
          </a:p>
          <a:p>
            <a:pPr algn="l">
              <a:lnSpc>
                <a:spcPts val="4890"/>
              </a:lnSpc>
            </a:pPr>
          </a:p>
          <a:p>
            <a:pPr algn="l">
              <a:lnSpc>
                <a:spcPts val="4890"/>
              </a:lnSpc>
            </a:pPr>
          </a:p>
          <a:p>
            <a:pPr algn="l">
              <a:lnSpc>
                <a:spcPts val="4890"/>
              </a:lnSpc>
            </a:pPr>
          </a:p>
          <a:p>
            <a:pPr algn="l">
              <a:lnSpc>
                <a:spcPts val="4890"/>
              </a:lnSpc>
            </a:pPr>
          </a:p>
          <a:p>
            <a:pPr algn="l">
              <a:lnSpc>
                <a:spcPts val="4890"/>
              </a:lnSpc>
            </a:pP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8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777" r="0" b="-38777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624099" y="1358594"/>
            <a:ext cx="4022643" cy="9458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712"/>
              </a:lnSpc>
              <a:spcBef>
                <a:spcPct val="0"/>
              </a:spcBef>
            </a:pPr>
            <a:r>
              <a:rPr lang="en-US" b="true" sz="5509" spc="473">
                <a:solidFill>
                  <a:srgbClr val="0F4662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References</a:t>
            </a:r>
          </a:p>
        </p:txBody>
      </p:sp>
      <p:sp>
        <p:nvSpPr>
          <p:cNvPr name="AutoShape 4" id="4"/>
          <p:cNvSpPr/>
          <p:nvPr/>
        </p:nvSpPr>
        <p:spPr>
          <a:xfrm>
            <a:off x="9158735" y="990600"/>
            <a:ext cx="8114971" cy="0"/>
          </a:xfrm>
          <a:prstGeom prst="line">
            <a:avLst/>
          </a:prstGeom>
          <a:ln cap="flat" w="76200">
            <a:solidFill>
              <a:srgbClr val="0F46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" id="5"/>
          <p:cNvSpPr/>
          <p:nvPr/>
        </p:nvSpPr>
        <p:spPr>
          <a:xfrm>
            <a:off x="1043764" y="9296400"/>
            <a:ext cx="8114971" cy="0"/>
          </a:xfrm>
          <a:prstGeom prst="line">
            <a:avLst/>
          </a:prstGeom>
          <a:ln cap="flat" w="76200">
            <a:solidFill>
              <a:srgbClr val="0F46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9618706" y="9037492"/>
            <a:ext cx="2968854" cy="441617"/>
          </a:xfrm>
          <a:custGeom>
            <a:avLst/>
            <a:gdLst/>
            <a:ahLst/>
            <a:cxnLst/>
            <a:rect r="r" b="b" t="t" l="l"/>
            <a:pathLst>
              <a:path h="441617" w="2968854">
                <a:moveTo>
                  <a:pt x="0" y="0"/>
                </a:moveTo>
                <a:lnTo>
                  <a:pt x="2968854" y="0"/>
                </a:lnTo>
                <a:lnTo>
                  <a:pt x="2968854" y="441616"/>
                </a:lnTo>
                <a:lnTo>
                  <a:pt x="0" y="4416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5646742" y="807892"/>
            <a:ext cx="2968854" cy="441617"/>
          </a:xfrm>
          <a:custGeom>
            <a:avLst/>
            <a:gdLst/>
            <a:ahLst/>
            <a:cxnLst/>
            <a:rect r="r" b="b" t="t" l="l"/>
            <a:pathLst>
              <a:path h="441617" w="2968854">
                <a:moveTo>
                  <a:pt x="0" y="0"/>
                </a:moveTo>
                <a:lnTo>
                  <a:pt x="2968854" y="0"/>
                </a:lnTo>
                <a:lnTo>
                  <a:pt x="2968854" y="441616"/>
                </a:lnTo>
                <a:lnTo>
                  <a:pt x="0" y="4416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4820149" y="9731998"/>
            <a:ext cx="8647703" cy="4472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97"/>
              </a:lnSpc>
              <a:spcBef>
                <a:spcPct val="0"/>
              </a:spcBef>
            </a:pPr>
            <a:r>
              <a:rPr lang="en-US" b="true" sz="2641">
                <a:solidFill>
                  <a:srgbClr val="2C4C8A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https://nit.edu.in/innovation-arcade/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624099" y="2379908"/>
            <a:ext cx="15761617" cy="61691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90"/>
              </a:lnSpc>
            </a:pPr>
            <a:r>
              <a:rPr lang="en-US" sz="349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[1]</a:t>
            </a:r>
          </a:p>
          <a:p>
            <a:pPr algn="l">
              <a:lnSpc>
                <a:spcPts val="4890"/>
              </a:lnSpc>
            </a:pPr>
          </a:p>
          <a:p>
            <a:pPr algn="l">
              <a:lnSpc>
                <a:spcPts val="4890"/>
              </a:lnSpc>
            </a:pPr>
          </a:p>
          <a:p>
            <a:pPr algn="l">
              <a:lnSpc>
                <a:spcPts val="4890"/>
              </a:lnSpc>
            </a:pPr>
          </a:p>
          <a:p>
            <a:pPr algn="l">
              <a:lnSpc>
                <a:spcPts val="4890"/>
              </a:lnSpc>
            </a:pPr>
          </a:p>
          <a:p>
            <a:pPr algn="l">
              <a:lnSpc>
                <a:spcPts val="4890"/>
              </a:lnSpc>
            </a:pPr>
          </a:p>
          <a:p>
            <a:pPr algn="l">
              <a:lnSpc>
                <a:spcPts val="4890"/>
              </a:lnSpc>
            </a:pPr>
          </a:p>
          <a:p>
            <a:pPr algn="l">
              <a:lnSpc>
                <a:spcPts val="4890"/>
              </a:lnSpc>
            </a:pPr>
          </a:p>
          <a:p>
            <a:pPr algn="l">
              <a:lnSpc>
                <a:spcPts val="4890"/>
              </a:lnSpc>
            </a:pPr>
          </a:p>
          <a:p>
            <a:pPr algn="l">
              <a:lnSpc>
                <a:spcPts val="4890"/>
              </a:lnSpc>
            </a:pP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8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777" r="0" b="-38777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624099" y="1358594"/>
            <a:ext cx="4022643" cy="9458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712"/>
              </a:lnSpc>
              <a:spcBef>
                <a:spcPct val="0"/>
              </a:spcBef>
            </a:pPr>
            <a:r>
              <a:rPr lang="en-US" b="true" sz="5509" spc="473">
                <a:solidFill>
                  <a:srgbClr val="0F4662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Other</a:t>
            </a:r>
          </a:p>
        </p:txBody>
      </p:sp>
      <p:sp>
        <p:nvSpPr>
          <p:cNvPr name="AutoShape 4" id="4"/>
          <p:cNvSpPr/>
          <p:nvPr/>
        </p:nvSpPr>
        <p:spPr>
          <a:xfrm>
            <a:off x="9158735" y="990600"/>
            <a:ext cx="8114971" cy="0"/>
          </a:xfrm>
          <a:prstGeom prst="line">
            <a:avLst/>
          </a:prstGeom>
          <a:ln cap="flat" w="76200">
            <a:solidFill>
              <a:srgbClr val="0F46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" id="5"/>
          <p:cNvSpPr/>
          <p:nvPr/>
        </p:nvSpPr>
        <p:spPr>
          <a:xfrm>
            <a:off x="1043764" y="9296400"/>
            <a:ext cx="8114971" cy="0"/>
          </a:xfrm>
          <a:prstGeom prst="line">
            <a:avLst/>
          </a:prstGeom>
          <a:ln cap="flat" w="76200">
            <a:solidFill>
              <a:srgbClr val="0F46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9618706" y="9037492"/>
            <a:ext cx="2968854" cy="441617"/>
          </a:xfrm>
          <a:custGeom>
            <a:avLst/>
            <a:gdLst/>
            <a:ahLst/>
            <a:cxnLst/>
            <a:rect r="r" b="b" t="t" l="l"/>
            <a:pathLst>
              <a:path h="441617" w="2968854">
                <a:moveTo>
                  <a:pt x="0" y="0"/>
                </a:moveTo>
                <a:lnTo>
                  <a:pt x="2968854" y="0"/>
                </a:lnTo>
                <a:lnTo>
                  <a:pt x="2968854" y="441616"/>
                </a:lnTo>
                <a:lnTo>
                  <a:pt x="0" y="4416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5646742" y="807892"/>
            <a:ext cx="2968854" cy="441617"/>
          </a:xfrm>
          <a:custGeom>
            <a:avLst/>
            <a:gdLst/>
            <a:ahLst/>
            <a:cxnLst/>
            <a:rect r="r" b="b" t="t" l="l"/>
            <a:pathLst>
              <a:path h="441617" w="2968854">
                <a:moveTo>
                  <a:pt x="0" y="0"/>
                </a:moveTo>
                <a:lnTo>
                  <a:pt x="2968854" y="0"/>
                </a:lnTo>
                <a:lnTo>
                  <a:pt x="2968854" y="441616"/>
                </a:lnTo>
                <a:lnTo>
                  <a:pt x="0" y="4416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4820149" y="9731998"/>
            <a:ext cx="8647703" cy="4472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97"/>
              </a:lnSpc>
              <a:spcBef>
                <a:spcPct val="0"/>
              </a:spcBef>
            </a:pPr>
            <a:r>
              <a:rPr lang="en-US" b="true" sz="2641">
                <a:solidFill>
                  <a:srgbClr val="2C4C8A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https://nit.edu.in/innovation-arcade/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624099" y="2379908"/>
            <a:ext cx="15761617" cy="61691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90"/>
              </a:lnSpc>
            </a:pPr>
            <a:r>
              <a:rPr lang="en-US" sz="349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[1]</a:t>
            </a:r>
          </a:p>
          <a:p>
            <a:pPr algn="l">
              <a:lnSpc>
                <a:spcPts val="4890"/>
              </a:lnSpc>
            </a:pPr>
          </a:p>
          <a:p>
            <a:pPr algn="l">
              <a:lnSpc>
                <a:spcPts val="4890"/>
              </a:lnSpc>
            </a:pPr>
          </a:p>
          <a:p>
            <a:pPr algn="l">
              <a:lnSpc>
                <a:spcPts val="4890"/>
              </a:lnSpc>
            </a:pPr>
          </a:p>
          <a:p>
            <a:pPr algn="l">
              <a:lnSpc>
                <a:spcPts val="4890"/>
              </a:lnSpc>
            </a:pPr>
          </a:p>
          <a:p>
            <a:pPr algn="l">
              <a:lnSpc>
                <a:spcPts val="4890"/>
              </a:lnSpc>
            </a:pPr>
          </a:p>
          <a:p>
            <a:pPr algn="l">
              <a:lnSpc>
                <a:spcPts val="4890"/>
              </a:lnSpc>
            </a:pPr>
          </a:p>
          <a:p>
            <a:pPr algn="l">
              <a:lnSpc>
                <a:spcPts val="4890"/>
              </a:lnSpc>
            </a:pPr>
          </a:p>
          <a:p>
            <a:pPr algn="l">
              <a:lnSpc>
                <a:spcPts val="4890"/>
              </a:lnSpc>
            </a:pPr>
          </a:p>
          <a:p>
            <a:pPr algn="l">
              <a:lnSpc>
                <a:spcPts val="4890"/>
              </a:lnSpc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DAGgvAaToYA</dc:identifier>
  <dcterms:modified xsi:type="dcterms:W3CDTF">2011-08-01T06:04:30Z</dcterms:modified>
  <cp:revision>1</cp:revision>
  <dc:title>Template Project competition </dc:title>
</cp:coreProperties>
</file>